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70" r:id="rId4"/>
    <p:sldId id="266" r:id="rId5"/>
    <p:sldId id="271" r:id="rId6"/>
    <p:sldId id="272" r:id="rId7"/>
    <p:sldId id="273" r:id="rId8"/>
    <p:sldId id="274" r:id="rId9"/>
    <p:sldId id="262" r:id="rId10"/>
    <p:sldId id="275" r:id="rId11"/>
    <p:sldId id="257" r:id="rId12"/>
    <p:sldId id="265" r:id="rId13"/>
  </p:sldIdLst>
  <p:sldSz cx="18288000" cy="10287000"/>
  <p:notesSz cx="6858000" cy="9144000"/>
  <p:embeddedFontLst>
    <p:embeddedFont>
      <p:font typeface="Fira Code" panose="020B0809050000020004" pitchFamily="49" charset="0"/>
      <p:regular r:id="rId15"/>
      <p:bold r:id="rId16"/>
    </p:embeddedFont>
    <p:embeddedFont>
      <p:font typeface="Open Sans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3369" autoAdjust="0"/>
  </p:normalViewPr>
  <p:slideViewPr>
    <p:cSldViewPr>
      <p:cViewPr varScale="1">
        <p:scale>
          <a:sx n="49" d="100"/>
          <a:sy n="49" d="100"/>
        </p:scale>
        <p:origin x="141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7BBB3-76BC-4CAC-A5CC-2F5B5C105BF7}" type="datetimeFigureOut">
              <a:rPr lang="en-BE" smtClean="0"/>
              <a:t>31/01/2024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BF425-8B51-4821-9A4C-07A33B98FCE9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9865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JavaScript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Guy L. Steele Jr.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Aka Mocha aka </a:t>
            </a:r>
            <a:r>
              <a:rPr lang="en-US" b="0" dirty="0" err="1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LiveScript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Renamed to JavaScript to piggy back on the success of Java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JavaScript: confusing recruiters since 1997</a:t>
            </a:r>
          </a:p>
          <a:p>
            <a:endParaRPr lang="en-US" b="0" dirty="0">
              <a:solidFill>
                <a:srgbClr val="6A9955"/>
              </a:solidFill>
              <a:effectLst/>
              <a:latin typeface="Fira Code" panose="020B08090500000200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F425-8B51-4821-9A4C-07A33B98FCE9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04164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6A9955"/>
              </a:solidFill>
              <a:effectLst/>
              <a:latin typeface="Fira Code" panose="020B08090500000200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F425-8B51-4821-9A4C-07A33B98FCE9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13477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chemeClr val="bg1"/>
                </a:solidFill>
              </a:rPr>
              <a:t>ES4 abandoned</a:t>
            </a:r>
            <a:r>
              <a:rPr lang="en-US" sz="1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Political differences</a:t>
            </a:r>
          </a:p>
          <a:p>
            <a:endParaRPr lang="en-US" sz="12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1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2009 ES5: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“use strict”, </a:t>
            </a:r>
            <a:r>
              <a:rPr lang="en-US" b="0" dirty="0" err="1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JSON.parse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b="0" dirty="0" err="1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stringify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, Array &amp; </a:t>
            </a:r>
            <a:r>
              <a:rPr lang="en-US" b="0" dirty="0" err="1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Object.prototype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 stuff</a:t>
            </a:r>
          </a:p>
          <a:p>
            <a:endParaRPr lang="en-US" b="0" dirty="0">
              <a:solidFill>
                <a:srgbClr val="6A9955"/>
              </a:solidFill>
              <a:effectLst/>
              <a:latin typeface="Fira Code" panose="020B0809050000020004" pitchFamily="49" charset="0"/>
            </a:endParaRPr>
          </a:p>
          <a:p>
            <a:endParaRPr lang="en-US" b="0" dirty="0">
              <a:solidFill>
                <a:srgbClr val="6A9955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F425-8B51-4821-9A4C-07A33B98FCE9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850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6A9955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F425-8B51-4821-9A4C-07A33B98FCE9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81253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6A9955"/>
              </a:solidFill>
              <a:effectLst/>
              <a:latin typeface="Fira Code" panose="020B08090500000200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F425-8B51-4821-9A4C-07A33B98FCE9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5060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More: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Dynamic obj key values: 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{['field' + index]: true}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Generators: 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function* </a:t>
            </a:r>
            <a:r>
              <a:rPr lang="en-US" b="0" dirty="0" err="1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fn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() { yield true } const gen = </a:t>
            </a:r>
            <a:r>
              <a:rPr lang="en-US" b="0" dirty="0" err="1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fn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(); </a:t>
            </a:r>
            <a:r>
              <a:rPr lang="en-US" b="0" dirty="0" err="1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gen.next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().value (ended / reset())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for(let num of seq) {}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Functions: Default arguments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 err="1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Destructuring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: for(let [key, value] of </a:t>
            </a:r>
            <a:r>
              <a:rPr lang="en-US" b="0" dirty="0" err="1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Object.entries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(obj)) {}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Modules: import/export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Map, Set, </a:t>
            </a:r>
            <a:r>
              <a:rPr lang="en-US" b="0" dirty="0" err="1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WeakSet</a:t>
            </a:r>
            <a:r>
              <a:rPr lang="en-US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b="0" dirty="0" err="1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WeakMap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F425-8B51-4821-9A4C-07A33B98FCE9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91476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RegExp</a:t>
            </a:r>
            <a:r>
              <a:rPr lang="en-US" b="1" dirty="0"/>
              <a:t> </a:t>
            </a:r>
            <a:r>
              <a:rPr lang="en-US" b="1" dirty="0" err="1"/>
              <a:t>Lookaround</a:t>
            </a:r>
            <a:r>
              <a:rPr lang="en-US" b="1" dirty="0"/>
              <a:t>:</a:t>
            </a:r>
          </a:p>
          <a:p>
            <a:r>
              <a:rPr lang="en-US" dirty="0"/>
              <a:t>(?=) - positive lookahead</a:t>
            </a:r>
          </a:p>
          <a:p>
            <a:r>
              <a:rPr lang="en-US" dirty="0"/>
              <a:t>(?!) - negative lookahead</a:t>
            </a:r>
          </a:p>
          <a:p>
            <a:r>
              <a:rPr lang="en-US" dirty="0"/>
              <a:t>(?&lt;=) - positive lookbehind</a:t>
            </a:r>
          </a:p>
          <a:p>
            <a:r>
              <a:rPr lang="en-US" dirty="0"/>
              <a:t>(?&lt;!) - negative lookbehind</a:t>
            </a:r>
          </a:p>
          <a:p>
            <a:endParaRPr lang="en-US" dirty="0"/>
          </a:p>
          <a:p>
            <a:r>
              <a:rPr lang="en-US" b="1" dirty="0" err="1"/>
              <a:t>dotall</a:t>
            </a:r>
            <a:r>
              <a:rPr lang="en-US" b="1" dirty="0"/>
              <a:t> flag</a:t>
            </a:r>
            <a:r>
              <a:rPr lang="en-US" dirty="0"/>
              <a:t>: 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Asynchronous Iteration:</a:t>
            </a:r>
            <a:endParaRPr lang="en-US" b="1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promises = [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Promise.resolve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), 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Promise.resolve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Fira Code" panose="020B08090500000200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)]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await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line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of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promises)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expect(</a:t>
            </a:r>
            <a:r>
              <a:rPr lang="en-US" b="0" dirty="0" err="1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typeof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line).</a:t>
            </a:r>
            <a:r>
              <a:rPr lang="en-US" b="0" dirty="0" err="1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toBe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'number'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F425-8B51-4821-9A4C-07A33B98FCE9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07555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12.png"/><Relationship Id="rId4" Type="http://schemas.openxmlformats.org/officeDocument/2006/relationships/image" Target="../media/image34.svg"/><Relationship Id="rId9" Type="http://schemas.openxmlformats.org/officeDocument/2006/relationships/image" Target="../media/image3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9.sv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4.png"/><Relationship Id="rId7" Type="http://schemas.openxmlformats.org/officeDocument/2006/relationships/image" Target="../media/image2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9.svg"/><Relationship Id="rId4" Type="http://schemas.openxmlformats.org/officeDocument/2006/relationships/image" Target="../media/image45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2.jpg"/><Relationship Id="rId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5.web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6.png"/><Relationship Id="rId7" Type="http://schemas.openxmlformats.org/officeDocument/2006/relationships/image" Target="../media/image15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0.svg"/><Relationship Id="rId5" Type="http://schemas.openxmlformats.org/officeDocument/2006/relationships/image" Target="../media/image28.svg"/><Relationship Id="rId10" Type="http://schemas.openxmlformats.org/officeDocument/2006/relationships/image" Target="../media/image29.png"/><Relationship Id="rId4" Type="http://schemas.openxmlformats.org/officeDocument/2006/relationships/image" Target="../media/image27.svg"/><Relationship Id="rId9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15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0.svg"/><Relationship Id="rId5" Type="http://schemas.openxmlformats.org/officeDocument/2006/relationships/image" Target="../media/image28.svg"/><Relationship Id="rId10" Type="http://schemas.openxmlformats.org/officeDocument/2006/relationships/image" Target="../media/image29.png"/><Relationship Id="rId4" Type="http://schemas.openxmlformats.org/officeDocument/2006/relationships/image" Target="../media/image27.svg"/><Relationship Id="rId9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6.png"/><Relationship Id="rId7" Type="http://schemas.openxmlformats.org/officeDocument/2006/relationships/image" Target="../media/image15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0.svg"/><Relationship Id="rId5" Type="http://schemas.openxmlformats.org/officeDocument/2006/relationships/image" Target="../media/image28.svg"/><Relationship Id="rId10" Type="http://schemas.openxmlformats.org/officeDocument/2006/relationships/image" Target="../media/image29.png"/><Relationship Id="rId4" Type="http://schemas.openxmlformats.org/officeDocument/2006/relationships/image" Target="../media/image27.svg"/><Relationship Id="rId9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6.png"/><Relationship Id="rId7" Type="http://schemas.openxmlformats.org/officeDocument/2006/relationships/image" Target="../media/image15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0.svg"/><Relationship Id="rId5" Type="http://schemas.openxmlformats.org/officeDocument/2006/relationships/image" Target="../media/image28.svg"/><Relationship Id="rId10" Type="http://schemas.openxmlformats.org/officeDocument/2006/relationships/image" Target="../media/image29.png"/><Relationship Id="rId4" Type="http://schemas.openxmlformats.org/officeDocument/2006/relationships/image" Target="../media/image27.svg"/><Relationship Id="rId9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15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0.svg"/><Relationship Id="rId5" Type="http://schemas.openxmlformats.org/officeDocument/2006/relationships/image" Target="../media/image28.svg"/><Relationship Id="rId10" Type="http://schemas.openxmlformats.org/officeDocument/2006/relationships/image" Target="../media/image29.png"/><Relationship Id="rId4" Type="http://schemas.openxmlformats.org/officeDocument/2006/relationships/image" Target="../media/image27.svg"/><Relationship Id="rId9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12.png"/><Relationship Id="rId4" Type="http://schemas.openxmlformats.org/officeDocument/2006/relationships/image" Target="../media/image34.svg"/><Relationship Id="rId9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rcRect l="529" r="1761" b="22561"/>
          <a:stretch>
            <a:fillRect/>
          </a:stretch>
        </p:blipFill>
        <p:spPr>
          <a:xfrm>
            <a:off x="9377825" y="-29220"/>
            <a:ext cx="89101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63758" y="5533110"/>
            <a:ext cx="13778687" cy="337636"/>
            <a:chOff x="0" y="0"/>
            <a:chExt cx="18371583" cy="4501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15867" y="192883"/>
              <a:ext cx="17315579" cy="649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18"/>
              <a:ext cx="540137" cy="44966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7831446" y="0"/>
              <a:ext cx="540137" cy="44966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456670" cy="14566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20294"/>
          <a:stretch>
            <a:fillRect/>
          </a:stretch>
        </p:blipFill>
        <p:spPr>
          <a:xfrm>
            <a:off x="12466900" y="9334500"/>
            <a:ext cx="5830625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872405" y="1935949"/>
            <a:ext cx="4991790" cy="13498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33825" y="3529964"/>
            <a:ext cx="8910175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MODERN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" name="Picture 2" descr="Clock PNG, Clock Transparent Background - FreeIconsPNG">
            <a:extLst>
              <a:ext uri="{FF2B5EF4-FFF2-40B4-BE49-F238E27FC236}">
                <a16:creationId xmlns:a16="http://schemas.microsoft.com/office/drawing/2014/main" id="{C152B8C2-82EB-0C80-1A5C-2BCFE6FE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0" y="367920"/>
            <a:ext cx="736980" cy="73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3F85D-1F22-2744-0B98-04DEB16A9470}"/>
              </a:ext>
            </a:extLst>
          </p:cNvPr>
          <p:cNvSpPr txBox="1"/>
          <p:nvPr/>
        </p:nvSpPr>
        <p:spPr>
          <a:xfrm>
            <a:off x="16591806" y="409519"/>
            <a:ext cx="1249729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30min</a:t>
            </a:r>
            <a:endParaRPr lang="en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C03C63-AB1B-440F-D02E-99039F13FCBD}"/>
              </a:ext>
            </a:extLst>
          </p:cNvPr>
          <p:cNvSpPr/>
          <p:nvPr/>
        </p:nvSpPr>
        <p:spPr>
          <a:xfrm>
            <a:off x="233825" y="9364340"/>
            <a:ext cx="2233738" cy="639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Code-Show</a:t>
            </a:r>
            <a:endParaRPr lang="en-BE" sz="3200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163B858D-FA12-A6D7-C159-3038672BFDC7}"/>
              </a:ext>
            </a:extLst>
          </p:cNvPr>
          <p:cNvSpPr txBox="1"/>
          <p:nvPr/>
        </p:nvSpPr>
        <p:spPr>
          <a:xfrm>
            <a:off x="9677400" y="3556670"/>
            <a:ext cx="8543925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3"/>
              </a:lnSpc>
            </a:pPr>
            <a:r>
              <a:rPr lang="en-US" sz="8069" dirty="0">
                <a:solidFill>
                  <a:srgbClr val="FFFFFF"/>
                </a:solidFill>
                <a:latin typeface="Open Sans Bold"/>
              </a:rPr>
              <a:t>JS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ES2016-2018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1BF206-E0B8-7F36-0F89-C3284991354E}"/>
              </a:ext>
            </a:extLst>
          </p:cNvPr>
          <p:cNvSpPr txBox="1"/>
          <p:nvPr/>
        </p:nvSpPr>
        <p:spPr>
          <a:xfrm>
            <a:off x="453195" y="1866573"/>
            <a:ext cx="17196413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ES2016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chemeClr val="bg1"/>
                </a:solidFill>
              </a:rPr>
              <a:t>Array.prototype.includes</a:t>
            </a:r>
            <a:r>
              <a:rPr lang="en-US" sz="4800" dirty="0">
                <a:solidFill>
                  <a:schemeClr val="bg1"/>
                </a:solidFill>
              </a:rPr>
              <a:t>()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Exponentiation operator (**)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ES2017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async/await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chemeClr val="bg1"/>
                </a:solidFill>
              </a:rPr>
              <a:t>Object.entries</a:t>
            </a:r>
            <a:endParaRPr lang="en-US" sz="6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ES2018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Object rest/spread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chemeClr val="bg1"/>
                </a:solidFill>
              </a:rPr>
              <a:t>RegExp</a:t>
            </a:r>
            <a:r>
              <a:rPr lang="en-US" sz="4800" dirty="0">
                <a:solidFill>
                  <a:schemeClr val="bg1"/>
                </a:solidFill>
              </a:rPr>
              <a:t> (named captures, lookbehind, </a:t>
            </a:r>
            <a:r>
              <a:rPr lang="en-US" sz="4800" dirty="0" err="1">
                <a:solidFill>
                  <a:schemeClr val="bg1"/>
                </a:solidFill>
              </a:rPr>
              <a:t>dotall</a:t>
            </a:r>
            <a:r>
              <a:rPr lang="en-US" sz="4800" dirty="0">
                <a:solidFill>
                  <a:schemeClr val="bg1"/>
                </a:solidFill>
              </a:rPr>
              <a:t> flag)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Asynchronous Iteration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77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4099"/>
          <a:stretch>
            <a:fillRect/>
          </a:stretch>
        </p:blipFill>
        <p:spPr>
          <a:xfrm>
            <a:off x="14770987" y="0"/>
            <a:ext cx="3526538" cy="13134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9920"/>
          <a:stretch>
            <a:fillRect/>
          </a:stretch>
        </p:blipFill>
        <p:spPr>
          <a:xfrm>
            <a:off x="-2744" y="0"/>
            <a:ext cx="2966125" cy="10296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t="12358" b="12358"/>
          <a:stretch>
            <a:fillRect/>
          </a:stretch>
        </p:blipFill>
        <p:spPr>
          <a:xfrm>
            <a:off x="1589814" y="1488401"/>
            <a:ext cx="7240356" cy="8176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14418" y="8983776"/>
            <a:ext cx="1222935" cy="990699"/>
            <a:chOff x="0" y="0"/>
            <a:chExt cx="1630580" cy="1320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24236" cy="51421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0"/>
              <a:ext cx="624236" cy="51421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91611" y="794582"/>
              <a:ext cx="638969" cy="5263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06718"/>
              <a:ext cx="624236" cy="51421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226754" y="9354568"/>
            <a:ext cx="2292414" cy="61990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A08548-4826-5734-F42D-D03E5D000C7D}"/>
              </a:ext>
            </a:extLst>
          </p:cNvPr>
          <p:cNvSpPr txBox="1"/>
          <p:nvPr/>
        </p:nvSpPr>
        <p:spPr>
          <a:xfrm>
            <a:off x="8830170" y="1488401"/>
            <a:ext cx="9457830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Menu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F8CF9-DFA0-E5C5-2F8E-F5E61DB05BFB}"/>
              </a:ext>
            </a:extLst>
          </p:cNvPr>
          <p:cNvSpPr txBox="1"/>
          <p:nvPr/>
        </p:nvSpPr>
        <p:spPr>
          <a:xfrm>
            <a:off x="8830170" y="2737788"/>
            <a:ext cx="94417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ECMAScript 2019-2024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strike="sngStrike" dirty="0">
                <a:solidFill>
                  <a:schemeClr val="bg1"/>
                </a:solidFill>
              </a:rPr>
              <a:t>TypeScript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2" b="93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331222" y="6140093"/>
            <a:ext cx="327843" cy="3266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6140174"/>
            <a:ext cx="327228" cy="327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50658" y="6279438"/>
            <a:ext cx="12986684" cy="4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12558" y="3231438"/>
            <a:ext cx="12986684" cy="4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1511" b="32341"/>
          <a:stretch>
            <a:fillRect/>
          </a:stretch>
        </p:blipFill>
        <p:spPr>
          <a:xfrm>
            <a:off x="17249775" y="9294270"/>
            <a:ext cx="1038225" cy="10256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15647446" y="3092174"/>
            <a:ext cx="327228" cy="3272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2277892" y="3092481"/>
            <a:ext cx="327843" cy="32661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41813" y="3910187"/>
            <a:ext cx="13404374" cy="170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1100" dirty="0">
                <a:solidFill>
                  <a:srgbClr val="FFFFFF"/>
                </a:solidFill>
                <a:latin typeface="Open Sans Bold"/>
              </a:rPr>
              <a:t>Let’s Start!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528" b="66627"/>
          <a:stretch>
            <a:fillRect/>
          </a:stretch>
        </p:blipFill>
        <p:spPr>
          <a:xfrm>
            <a:off x="-9525" y="8923309"/>
            <a:ext cx="989911" cy="1373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6963528" y="364165"/>
            <a:ext cx="797186" cy="664535"/>
            <a:chOff x="0" y="0"/>
            <a:chExt cx="1062914" cy="8860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2640" cy="88604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67570" y="395351"/>
              <a:ext cx="95344" cy="9534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67570" y="790702"/>
              <a:ext cx="95344" cy="9534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67570" y="0"/>
              <a:ext cx="95344" cy="953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48221" y="235012"/>
            <a:ext cx="2304408" cy="6231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91F0F1-A01C-CE04-0E17-F134DE18ADD4}"/>
              </a:ext>
            </a:extLst>
          </p:cNvPr>
          <p:cNvSpPr txBox="1"/>
          <p:nvPr/>
        </p:nvSpPr>
        <p:spPr>
          <a:xfrm>
            <a:off x="24319" y="316510"/>
            <a:ext cx="182636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JavaScript?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38EE78-E7A5-EB2B-0F51-8F43E0035D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552700"/>
            <a:ext cx="9372600" cy="7561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978C25-AD31-4B75-4A95-C0B54D272621}"/>
              </a:ext>
            </a:extLst>
          </p:cNvPr>
          <p:cNvSpPr txBox="1"/>
          <p:nvPr/>
        </p:nvSpPr>
        <p:spPr>
          <a:xfrm>
            <a:off x="0" y="1276171"/>
            <a:ext cx="18023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solidFill>
                  <a:schemeClr val="bg1"/>
                </a:solidFill>
              </a:rPr>
              <a:t>Everyones</a:t>
            </a:r>
            <a:r>
              <a:rPr lang="en-US" sz="7200" dirty="0">
                <a:solidFill>
                  <a:schemeClr val="bg1"/>
                </a:solidFill>
              </a:rPr>
              <a:t> </a:t>
            </a:r>
            <a:r>
              <a:rPr lang="en-US" sz="7200" dirty="0" err="1">
                <a:solidFill>
                  <a:schemeClr val="bg1"/>
                </a:solidFill>
              </a:rPr>
              <a:t>favourite</a:t>
            </a:r>
            <a:r>
              <a:rPr lang="en-US" sz="7200" dirty="0">
                <a:solidFill>
                  <a:schemeClr val="bg1"/>
                </a:solidFill>
              </a:rPr>
              <a:t> language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8227190" y="8972814"/>
            <a:ext cx="1430896" cy="816476"/>
            <a:chOff x="0" y="0"/>
            <a:chExt cx="1907862" cy="108863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16579" y="0"/>
              <a:ext cx="691283" cy="108863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1283" cy="1088634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156" t="39024"/>
          <a:stretch>
            <a:fillRect/>
          </a:stretch>
        </p:blipFill>
        <p:spPr>
          <a:xfrm>
            <a:off x="-12221" y="-9525"/>
            <a:ext cx="1040921" cy="10116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818735" y="9480661"/>
            <a:ext cx="2139855" cy="578652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39F9779-5B67-08F5-7182-53134D637805}"/>
              </a:ext>
            </a:extLst>
          </p:cNvPr>
          <p:cNvSpPr txBox="1"/>
          <p:nvPr/>
        </p:nvSpPr>
        <p:spPr>
          <a:xfrm>
            <a:off x="-87841" y="196072"/>
            <a:ext cx="18046431" cy="12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Debugging JavaScript?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457F59-C8E7-7E43-0355-E99E4E9548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313" y="1601741"/>
            <a:ext cx="10741373" cy="82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7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0350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ModernJS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9D67B-7BF6-7801-9336-E361C0D5C363}"/>
              </a:ext>
            </a:extLst>
          </p:cNvPr>
          <p:cNvSpPr txBox="1"/>
          <p:nvPr/>
        </p:nvSpPr>
        <p:spPr>
          <a:xfrm>
            <a:off x="862986" y="2482943"/>
            <a:ext cx="15139014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1991 – First website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1993 – HTML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1996 – CSS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1997 – ES1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1998 – ES2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1999 – ES3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61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942975"/>
            <a:ext cx="180350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ModernJS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9D67B-7BF6-7801-9336-E361C0D5C363}"/>
              </a:ext>
            </a:extLst>
          </p:cNvPr>
          <p:cNvSpPr txBox="1"/>
          <p:nvPr/>
        </p:nvSpPr>
        <p:spPr>
          <a:xfrm>
            <a:off x="24318" y="1943100"/>
            <a:ext cx="182636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The Long JavaScript Winter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4D2226-815A-8388-E22C-3A2B363AA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086100"/>
            <a:ext cx="624840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17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0350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ModernJS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9D67B-7BF6-7801-9336-E361C0D5C363}"/>
              </a:ext>
            </a:extLst>
          </p:cNvPr>
          <p:cNvSpPr txBox="1"/>
          <p:nvPr/>
        </p:nvSpPr>
        <p:spPr>
          <a:xfrm>
            <a:off x="862985" y="2482943"/>
            <a:ext cx="1719641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2003 – ES4 abandoned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2006 – jQuery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2007 – iPhone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2008 – HTML5, Android, JS: The Good Parts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2009 – Node &amp; </a:t>
            </a:r>
            <a:r>
              <a:rPr lang="en-US" sz="7200" dirty="0" err="1">
                <a:solidFill>
                  <a:schemeClr val="bg1"/>
                </a:solidFill>
              </a:rPr>
              <a:t>CoffeeScript</a:t>
            </a:r>
            <a:endParaRPr lang="en-US" sz="7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2009 – ES5 </a:t>
            </a:r>
            <a:r>
              <a:rPr lang="en-US" sz="5400" dirty="0">
                <a:solidFill>
                  <a:schemeClr val="bg1"/>
                </a:solidFill>
              </a:rPr>
              <a:t>(JSON, </a:t>
            </a:r>
            <a:r>
              <a:rPr lang="en-US" sz="5400" dirty="0" err="1">
                <a:solidFill>
                  <a:schemeClr val="bg1"/>
                </a:solidFill>
              </a:rPr>
              <a:t>Array.prototype</a:t>
            </a:r>
            <a:r>
              <a:rPr lang="en-US" sz="5400" dirty="0">
                <a:solidFill>
                  <a:schemeClr val="bg1"/>
                </a:solidFill>
              </a:rPr>
              <a:t>)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16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1136489"/>
            <a:ext cx="180350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ModernJS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9D67B-7BF6-7801-9336-E361C0D5C363}"/>
              </a:ext>
            </a:extLst>
          </p:cNvPr>
          <p:cNvSpPr txBox="1"/>
          <p:nvPr/>
        </p:nvSpPr>
        <p:spPr>
          <a:xfrm>
            <a:off x="862985" y="2482943"/>
            <a:ext cx="1719641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2010 – AngularJS &amp; Jasmine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2011 – Bootstrap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2012 – TypeScript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2013 – React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2014 – Vue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2015 – Angular</a:t>
            </a:r>
          </a:p>
        </p:txBody>
      </p:sp>
    </p:spTree>
    <p:extLst>
      <p:ext uri="{BB962C8B-B14F-4D97-AF65-F5344CB8AC3E}">
        <p14:creationId xmlns:p14="http://schemas.microsoft.com/office/powerpoint/2010/main" val="314215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1" b="25212"/>
          <a:stretch>
            <a:fillRect/>
          </a:stretch>
        </p:blipFill>
        <p:spPr>
          <a:xfrm>
            <a:off x="-155756" y="9533122"/>
            <a:ext cx="1695521" cy="7634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3469"/>
          <a:stretch>
            <a:fillRect/>
          </a:stretch>
        </p:blipFill>
        <p:spPr>
          <a:xfrm>
            <a:off x="841151" y="9540600"/>
            <a:ext cx="1733066" cy="7560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382" b="34251"/>
          <a:stretch>
            <a:fillRect/>
          </a:stretch>
        </p:blipFill>
        <p:spPr>
          <a:xfrm>
            <a:off x="2030251" y="9571361"/>
            <a:ext cx="1533611" cy="7310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7" b="21725"/>
          <a:stretch>
            <a:fillRect/>
          </a:stretch>
        </p:blipFill>
        <p:spPr>
          <a:xfrm>
            <a:off x="3079843" y="9563883"/>
            <a:ext cx="1559062" cy="732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309" r="13633"/>
          <a:stretch>
            <a:fillRect/>
          </a:stretch>
        </p:blipFill>
        <p:spPr>
          <a:xfrm>
            <a:off x="16810071" y="0"/>
            <a:ext cx="1477929" cy="806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61" t="17309"/>
          <a:stretch>
            <a:fillRect/>
          </a:stretch>
        </p:blipFill>
        <p:spPr>
          <a:xfrm>
            <a:off x="15800981" y="0"/>
            <a:ext cx="1658846" cy="806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052"/>
          <a:stretch>
            <a:fillRect/>
          </a:stretch>
        </p:blipFill>
        <p:spPr>
          <a:xfrm>
            <a:off x="14546459" y="0"/>
            <a:ext cx="1748083" cy="8065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52"/>
          <a:stretch>
            <a:fillRect/>
          </a:stretch>
        </p:blipFill>
        <p:spPr>
          <a:xfrm>
            <a:off x="13461847" y="0"/>
            <a:ext cx="1748083" cy="806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368" t="80811"/>
          <a:stretch>
            <a:fillRect/>
          </a:stretch>
        </p:blipFill>
        <p:spPr>
          <a:xfrm>
            <a:off x="-19700" y="0"/>
            <a:ext cx="1364337" cy="8160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47" b="21798"/>
          <a:stretch>
            <a:fillRect/>
          </a:stretch>
        </p:blipFill>
        <p:spPr>
          <a:xfrm>
            <a:off x="1211982" y="767495"/>
            <a:ext cx="16247845" cy="485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2986" y="9540600"/>
            <a:ext cx="16405839" cy="615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697"/>
          <a:stretch>
            <a:fillRect/>
          </a:stretch>
        </p:blipFill>
        <p:spPr>
          <a:xfrm>
            <a:off x="16960696" y="9533122"/>
            <a:ext cx="1327304" cy="7634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570310" y="13886"/>
            <a:ext cx="2517532" cy="680783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2B778147-C45C-C802-EB88-0B94190139DD}"/>
              </a:ext>
            </a:extLst>
          </p:cNvPr>
          <p:cNvSpPr txBox="1"/>
          <p:nvPr/>
        </p:nvSpPr>
        <p:spPr>
          <a:xfrm>
            <a:off x="24318" y="942975"/>
            <a:ext cx="18035081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 err="1">
                <a:solidFill>
                  <a:srgbClr val="E8870A"/>
                </a:solidFill>
                <a:latin typeface="Open Sans Bold"/>
              </a:rPr>
              <a:t>ModernJS</a:t>
            </a:r>
            <a:r>
              <a:rPr lang="en-US" sz="8069" dirty="0">
                <a:solidFill>
                  <a:srgbClr val="E8870A"/>
                </a:solidFill>
                <a:latin typeface="Open Sans Bold"/>
              </a:rPr>
              <a:t>?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9D67B-7BF6-7801-9336-E361C0D5C363}"/>
              </a:ext>
            </a:extLst>
          </p:cNvPr>
          <p:cNvSpPr txBox="1"/>
          <p:nvPr/>
        </p:nvSpPr>
        <p:spPr>
          <a:xfrm>
            <a:off x="228600" y="1943100"/>
            <a:ext cx="18059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JavaScript Winter: 1999 – 2015 </a:t>
            </a:r>
            <a:r>
              <a:rPr lang="en-BE" sz="6000" dirty="0"/>
              <a:t>💀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B77D40-8888-3C3B-B6D5-E52C7299A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086100"/>
            <a:ext cx="624840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86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533" b="7072"/>
          <a:stretch>
            <a:fillRect/>
          </a:stretch>
        </p:blipFill>
        <p:spPr>
          <a:xfrm>
            <a:off x="0" y="1743744"/>
            <a:ext cx="687157" cy="245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088" r="7308" b="3442"/>
          <a:stretch>
            <a:fillRect/>
          </a:stretch>
        </p:blipFill>
        <p:spPr>
          <a:xfrm rot="5400000">
            <a:off x="14774614" y="6773614"/>
            <a:ext cx="6804932" cy="2218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811" r="20840" b="3582"/>
          <a:stretch>
            <a:fillRect/>
          </a:stretch>
        </p:blipFill>
        <p:spPr>
          <a:xfrm>
            <a:off x="12298819" y="0"/>
            <a:ext cx="5989181" cy="481239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72280" y="155787"/>
            <a:ext cx="4177328" cy="41773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681" r="-17681"/>
              </a:stretch>
            </a:blipFill>
          </p:spPr>
          <p:txBody>
            <a:bodyPr/>
            <a:lstStyle/>
            <a:p>
              <a:endParaRPr lang="en-BE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378" t="71519"/>
          <a:stretch>
            <a:fillRect/>
          </a:stretch>
        </p:blipFill>
        <p:spPr>
          <a:xfrm>
            <a:off x="0" y="-2894"/>
            <a:ext cx="12634606" cy="3139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96852" y="9151474"/>
            <a:ext cx="2652756" cy="7173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9F6F1A2-2ABF-E0D3-3AD0-32792619EEFA}"/>
              </a:ext>
            </a:extLst>
          </p:cNvPr>
          <p:cNvSpPr txBox="1"/>
          <p:nvPr/>
        </p:nvSpPr>
        <p:spPr>
          <a:xfrm>
            <a:off x="-1" y="510966"/>
            <a:ext cx="12298819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3"/>
              </a:lnSpc>
            </a:pPr>
            <a:r>
              <a:rPr lang="en-US" sz="8069" dirty="0">
                <a:solidFill>
                  <a:srgbClr val="E8870A"/>
                </a:solidFill>
                <a:latin typeface="Open Sans Bold"/>
              </a:rPr>
              <a:t>ES2015</a:t>
            </a:r>
            <a:endParaRPr lang="en-US" sz="806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1BF206-E0B8-7F36-0F89-C3284991354E}"/>
              </a:ext>
            </a:extLst>
          </p:cNvPr>
          <p:cNvSpPr txBox="1"/>
          <p:nvPr/>
        </p:nvSpPr>
        <p:spPr>
          <a:xfrm>
            <a:off x="620558" y="2244442"/>
            <a:ext cx="17196413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let / const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Arrow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Classes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Template Strings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Promises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</a:rPr>
              <a:t>Rest &amp; Spread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… &amp; many more!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371</Words>
  <Application>Microsoft Office PowerPoint</Application>
  <PresentationFormat>Custom</PresentationFormat>
  <Paragraphs>94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Open Sans Bold</vt:lpstr>
      <vt:lpstr>Fira Code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Presentation</dc:title>
  <cp:lastModifiedBy>Wouter Van Schandevijl</cp:lastModifiedBy>
  <cp:revision>56</cp:revision>
  <dcterms:created xsi:type="dcterms:W3CDTF">2006-08-16T00:00:00Z</dcterms:created>
  <dcterms:modified xsi:type="dcterms:W3CDTF">2024-01-31T14:14:23Z</dcterms:modified>
  <dc:identifier>DAE4nIrG1s0</dc:identifier>
</cp:coreProperties>
</file>